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1" r:id="rId2"/>
  </p:sldMasterIdLst>
  <p:notesMasterIdLst>
    <p:notesMasterId r:id="rId22"/>
  </p:notesMasterIdLst>
  <p:sldIdLst>
    <p:sldId id="256" r:id="rId3"/>
    <p:sldId id="257" r:id="rId4"/>
    <p:sldId id="259" r:id="rId5"/>
    <p:sldId id="260" r:id="rId6"/>
    <p:sldId id="261" r:id="rId7"/>
    <p:sldId id="262" r:id="rId8"/>
    <p:sldId id="279" r:id="rId9"/>
    <p:sldId id="263" r:id="rId10"/>
    <p:sldId id="265" r:id="rId11"/>
    <p:sldId id="304" r:id="rId12"/>
    <p:sldId id="266" r:id="rId13"/>
    <p:sldId id="267" r:id="rId14"/>
    <p:sldId id="268" r:id="rId15"/>
    <p:sldId id="269" r:id="rId16"/>
    <p:sldId id="271" r:id="rId17"/>
    <p:sldId id="273" r:id="rId18"/>
    <p:sldId id="272" r:id="rId19"/>
    <p:sldId id="302" r:id="rId20"/>
    <p:sldId id="303" r:id="rId21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28"/>
    <p:restoredTop sz="84144"/>
  </p:normalViewPr>
  <p:slideViewPr>
    <p:cSldViewPr snapToGrid="0" snapToObjects="1">
      <p:cViewPr varScale="1">
        <p:scale>
          <a:sx n="400" d="100"/>
          <a:sy n="400" d="100"/>
        </p:scale>
        <p:origin x="168" y="1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0832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A349E-D39E-C946-D56C-00068A9FE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25178F-F780-7D63-96A3-B304976390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6058FC-B27E-1A53-06CB-E5849876DC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C9725-333B-65BD-7746-08A6ACF98A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846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0F83B-92FE-AFEC-1ED4-39C6E4DD1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D18E1F-B89A-5B1A-C0AA-4006D99A3F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8BA7F2-B972-48D2-62C1-C30EB05855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AFB9D-3E52-035C-7610-1EB7816708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38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B97A4-F62F-1728-7F16-77F5CC2EB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FD3CCD-2300-1FAF-B47D-BD0C333532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DA36BA-5A2D-BE4F-6FC6-FC9CE738CD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3C2F0-2EB9-DE37-3D73-0953940B20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615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85469-7E38-11D4-3154-033808ED9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83580E-B8E7-F712-D598-C24BFA85BA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417B0-2634-5B51-E865-549CC52390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DD483B-F034-C925-FA8C-DF34C033F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D98D8-88FB-4953-B6C4-873E290F5BCC}" type="datetime1">
              <a:rPr lang="en-US" smtClean="0"/>
              <a:t>1/26/26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1B144B-C666-1D5A-F965-A7844D200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CDC57A-5794-22EE-D2FD-25AEF9CCF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42E6-ADEC-9F40-ACF2-4BE1C64FD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610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0278D-4ECA-4481-FBA9-8FD650D9E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47D65-9E48-5ED2-4EF4-931B60DD14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6CFA5-BD19-46D3-F842-B11AEFA94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6ED1A-EFD1-418F-8DAC-7E8C16680117}" type="datetime1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14D5A-782D-0072-1BC8-4280805B9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27BF5-9C71-7639-962A-A9207E1BE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42E6-ADEC-9F40-ACF2-4BE1C64FD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89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E7A1F6-5CE5-374E-710E-84392EDE71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E7B3F8-A27A-D532-2C33-8B6F4E90E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8E669-663E-4851-33C1-0EFD79C3B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D378B-DC4C-415A-96F4-8F10731F90DF}" type="datetime1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4BEE3-8A8D-8B1B-9995-7558021CA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D36B4-B256-8BE4-DA8E-2D1B6334A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42E6-ADEC-9F40-ACF2-4BE1C64FD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193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05703-9B74-2324-AAEC-5483C7A3CA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FD7EFA-7796-BC43-D09C-D39E2D3E1D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768A6-A51E-C6B0-9640-9C8D6C842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014D2-D820-4615-83BF-63B1EE769FC8}" type="datetime1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35FF6-9023-2D02-3007-BB49FF3AD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279C0-1991-336E-FCFA-8B255B774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42E6-ADEC-9F40-ACF2-4BE1C64FD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07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6D531-8304-DF09-CFA0-C77CED249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133E6-35D4-4928-ADAF-E940BD394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F0AE0-471E-AA25-D645-B98627EC2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D614E-1CEB-4447-B392-B478F2DEB262}" type="datetime1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881FF7-C1BC-0F9A-7F22-8A3758F75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FB917-B337-0D0C-D0A3-7E33A7946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42E6-ADEC-9F40-ACF2-4BE1C64FD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430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BEE88-7FF5-89EE-F9F3-AC7DEE2AC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3879D-166F-7BC1-B28A-559B868CCF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FE227-F23E-D225-A716-007A27323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147F3-B539-4D6B-9F5D-9BD5194F9382}" type="datetime1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1CE4B-7CE9-B5C8-7813-79DF35140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7C6A7-02B9-06DE-DF46-B83F98035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42E6-ADEC-9F40-ACF2-4BE1C64FD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07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AC922-3492-7EDC-DB88-377F08ADF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F9241-82A9-2957-2C47-4AD5A063D0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1DA18E-6C0F-613C-6AEC-78C1BC8D5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E8B7A6-2766-91CF-60EB-79FDF864C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93742-09BD-46FE-A3EA-3492FBE400BE}" type="datetime1">
              <a:rPr lang="en-US" smtClean="0"/>
              <a:t>1/26/26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E59A80-C483-B9BD-E229-B67D4F8B3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48D155-BFDF-E921-5211-4D76E98C6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42E6-ADEC-9F40-ACF2-4BE1C64FD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35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673E9-B0E8-39D3-40FA-87A53F604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676F16-6E7D-2CDE-1560-427F877B7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38732D-8FA2-CF27-1538-C45F203F1C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23AB1D-8F9C-CD80-49C0-2BF1CF674A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4FF4CA-DD58-3445-2D7D-382BDE2C0E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270807-6C58-ED54-6D2E-376E467BB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6A325-649C-4DB7-9108-995301B039BD}" type="datetime1">
              <a:rPr lang="en-US" smtClean="0"/>
              <a:t>1/26/26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6450DF-BA6B-63A9-5583-DD7FFD6F0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FE6C6B-5262-8703-6F75-3F3309059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42E6-ADEC-9F40-ACF2-4BE1C64FD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618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CEA1-07A5-D0DD-04C3-DCF5F265E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6AD3D0-F286-A4F6-60D5-C89DE782C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E6F0-6B90-4E98-B15F-1C0154B614FE}" type="datetime1">
              <a:rPr lang="en-US" smtClean="0"/>
              <a:t>1/26/26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DFB6C5-7F02-9089-A3D7-7297417DB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B635EC-9CBF-3354-CE1E-8BECC40B4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42E6-ADEC-9F40-ACF2-4BE1C64FD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49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BD9850-445F-688C-12ED-2D38BB248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DA7ED-F0F4-4B41-B3B9-87491D4FDF78}" type="datetime1">
              <a:rPr lang="en-US" smtClean="0"/>
              <a:t>1/26/26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ACE350-D2B7-38E1-F1F4-38F5282CF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344EA7-012B-924B-2878-A888B37D8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42E6-ADEC-9F40-ACF2-4BE1C64FD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15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483F6-47AF-B8E8-F79E-EDCED3E5C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9F2B9-87E4-91E9-CB6D-042549570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FB09DF-89EB-9D1F-AEED-908AD19741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22C44-6566-75ED-ECD9-A3186B778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5821-FC29-434E-A814-CE098F287A3E}" type="datetime1">
              <a:rPr lang="en-US" smtClean="0"/>
              <a:t>1/26/26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8CBDD5-F2D8-EBC1-6B95-C762BBE09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E66FDD-B6C4-C042-0AC9-BE8AE4FB1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42E6-ADEC-9F40-ACF2-4BE1C64FD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823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CEB4B4-E9B1-D400-129A-B79DB5CEB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8BCACF-DFEF-0D95-3607-96F39F410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F57AC-B76F-263E-1527-65F0E5CA60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DC8CA0-87D4-44C0-8683-E8E73CFDE2F9}" type="datetime1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F9CCF-81FE-45F3-D4C5-84DEFA295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4016B-69E3-4E87-9B81-480EA7CE01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8642E6-ADEC-9F40-ACF2-4BE1C64FD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47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E3A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128016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4000" b="1" dirty="0">
                <a:solidFill>
                  <a:srgbClr val="FFFFFF"/>
                </a:solidFill>
              </a:rPr>
              <a:t>Atrial Fibrillation &amp; Stroke Prevention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457200" y="2377439"/>
            <a:ext cx="8229600" cy="82295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dirty="0">
                <a:solidFill>
                  <a:srgbClr val="B8C4CE"/>
                </a:solidFill>
              </a:rPr>
              <a:t>Risk Stratification, Prevention Strategies, Emerging Evidence, &amp; Knowledge Gaps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B8C4CE"/>
                </a:solidFill>
              </a:rPr>
              <a:t>(Neurologist Perspective)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57200" y="310896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endParaRPr lang="en-US" sz="14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F6C3E618-2A32-2BAE-BE8C-C4AAB5CCC819}"/>
              </a:ext>
            </a:extLst>
          </p:cNvPr>
          <p:cNvSpPr/>
          <p:nvPr/>
        </p:nvSpPr>
        <p:spPr>
          <a:xfrm>
            <a:off x="457200" y="3315557"/>
            <a:ext cx="8229600" cy="624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dirty="0">
                <a:solidFill>
                  <a:srgbClr val="B8C4CE"/>
                </a:solidFill>
              </a:rPr>
              <a:t>Rizwan Kalani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3FE41-532F-3E86-9585-9E4D557E9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9C01B1B-C422-F9E8-B44A-C39B80EE3443}"/>
              </a:ext>
            </a:extLst>
          </p:cNvPr>
          <p:cNvSpPr/>
          <p:nvPr/>
        </p:nvSpPr>
        <p:spPr>
          <a:xfrm>
            <a:off x="365760" y="182880"/>
            <a:ext cx="84124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1E3A5F"/>
                </a:solidFill>
              </a:rPr>
              <a:t>Comprehensive Atrial Fibrillation Management</a:t>
            </a:r>
            <a:endParaRPr lang="en-US" sz="2800" dirty="0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7FA4649F-0D2D-C4F0-2532-8E864BA04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874182"/>
            <a:ext cx="3355842" cy="3523193"/>
          </a:xfrm>
          <a:prstGeom prst="rect">
            <a:avLst/>
          </a:prstGeom>
        </p:spPr>
      </p:pic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DC210771-2CE6-C27E-D84B-2AD152E01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461" y="899053"/>
            <a:ext cx="5068779" cy="3345393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B18BA9E-03F3-6DF7-0D51-1811C15A9E8A}"/>
              </a:ext>
            </a:extLst>
          </p:cNvPr>
          <p:cNvSpPr txBox="1">
            <a:spLocks/>
          </p:cNvSpPr>
          <p:nvPr/>
        </p:nvSpPr>
        <p:spPr>
          <a:xfrm>
            <a:off x="3343138" y="4631477"/>
            <a:ext cx="2270125" cy="273844"/>
          </a:xfrm>
        </p:spPr>
        <p:txBody>
          <a:bodyPr vert="horz" lIns="68580" tIns="34290" rIns="68580" bIns="34290" rtlCol="0" anchor="ctr">
            <a:norm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>
                <a:solidFill>
                  <a:srgbClr val="212121"/>
                </a:solidFill>
                <a:highlight>
                  <a:srgbClr val="FFFFFF"/>
                </a:highlight>
                <a:latin typeface="BlinkMacSystemFont"/>
              </a:rPr>
              <a:t>J Am Coll </a:t>
            </a:r>
            <a:r>
              <a:rPr lang="en-US" sz="700" dirty="0" err="1">
                <a:solidFill>
                  <a:srgbClr val="212121"/>
                </a:solidFill>
                <a:highlight>
                  <a:srgbClr val="FFFFFF"/>
                </a:highlight>
                <a:latin typeface="BlinkMacSystemFont"/>
              </a:rPr>
              <a:t>Cardiol</a:t>
            </a:r>
            <a:r>
              <a:rPr lang="en-US" sz="700" dirty="0">
                <a:solidFill>
                  <a:srgbClr val="212121"/>
                </a:solidFill>
                <a:highlight>
                  <a:srgbClr val="FFFFFF"/>
                </a:highlight>
                <a:latin typeface="BlinkMacSystemFont"/>
              </a:rPr>
              <a:t>. 2024 Jan 2;83(1):109-279.</a:t>
            </a:r>
            <a:endParaRPr lang="en-US" sz="7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471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5760" y="182880"/>
            <a:ext cx="84124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1E3A5F"/>
                </a:solidFill>
              </a:rPr>
              <a:t>Timing After Acute Ischemic Stroke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457200" y="914400"/>
            <a:ext cx="3840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FFFFFF"/>
                </a:solidFill>
              </a:rPr>
              <a:t>ELAN Trial (n=2,013)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457200" y="887730"/>
            <a:ext cx="3840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2D5A2D"/>
                </a:solidFill>
              </a:rPr>
              <a:t>CATALYST meta-analysis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449581" y="1188721"/>
            <a:ext cx="3246120" cy="210224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000" dirty="0"/>
              <a:t>Individual participant data meta-analysis of 4 trials (TIMING, ELAN, OPTIMAS, START)</a:t>
            </a:r>
          </a:p>
          <a:p>
            <a:pPr marL="0" indent="0">
              <a:buNone/>
            </a:pP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Population: acute ischemic stroke + AFib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Treatment/Comparator: DOAC initiation ≤4 days (early) or ≥5 days (late)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Outcome: (composite) recurrent ischemic stroke or symptomatic ICH in ≤ 30 days</a:t>
            </a:r>
          </a:p>
          <a:p>
            <a:endParaRPr lang="en-US" sz="1000" dirty="0"/>
          </a:p>
          <a:p>
            <a:pPr marL="171450" indent="-171450">
              <a:buFont typeface="Wingdings" pitchFamily="2" charset="2"/>
              <a:buChar char="à"/>
            </a:pPr>
            <a:r>
              <a:rPr lang="en-US" sz="1000" dirty="0">
                <a:sym typeface="Wingdings" pitchFamily="2" charset="2"/>
              </a:rPr>
              <a:t>Early DOAC initiation reduced risk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00" dirty="0"/>
              <a:t>Limited generalizability to severe stroke, hemorrhagic transformation</a:t>
            </a:r>
          </a:p>
        </p:txBody>
      </p:sp>
      <p:sp>
        <p:nvSpPr>
          <p:cNvPr id="13" name="Text 11"/>
          <p:cNvSpPr/>
          <p:nvPr/>
        </p:nvSpPr>
        <p:spPr>
          <a:xfrm>
            <a:off x="5569300" y="4673561"/>
            <a:ext cx="2348799" cy="35393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700" dirty="0">
                <a:latin typeface="Calibri" panose="020F0502020204030204" pitchFamily="34" charset="0"/>
                <a:cs typeface="Calibri" panose="020F0502020204030204" pitchFamily="34" charset="0"/>
              </a:rPr>
              <a:t>Lancet. 2025 Jul 5;406(10498):43-51.</a:t>
            </a:r>
          </a:p>
          <a:p>
            <a:r>
              <a:rPr lang="fr-FR" sz="700" dirty="0">
                <a:solidFill>
                  <a:srgbClr val="212121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Lancet </a:t>
            </a:r>
            <a:r>
              <a:rPr lang="fr-FR" sz="700" dirty="0" err="1">
                <a:solidFill>
                  <a:srgbClr val="212121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Neurol</a:t>
            </a:r>
            <a:r>
              <a:rPr lang="fr-FR" sz="700" dirty="0">
                <a:solidFill>
                  <a:srgbClr val="212121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 2024 Apr;23(4):404-417.</a:t>
            </a:r>
            <a:endParaRPr lang="en-US" sz="7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729CF1-51AC-49F2-F5E7-4863CB0F6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224" y="1135697"/>
            <a:ext cx="4799195" cy="28721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3089186-50C6-335D-AA58-93EEBAFC4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317636"/>
            <a:ext cx="2813050" cy="1532892"/>
          </a:xfrm>
          <a:prstGeom prst="rect">
            <a:avLst/>
          </a:prstGeom>
        </p:spPr>
      </p:pic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FEB7F863-AF15-2427-3384-02EDDFDD3FE2}"/>
              </a:ext>
            </a:extLst>
          </p:cNvPr>
          <p:cNvSpPr txBox="1">
            <a:spLocks/>
          </p:cNvSpPr>
          <p:nvPr/>
        </p:nvSpPr>
        <p:spPr>
          <a:xfrm>
            <a:off x="5156113" y="4094658"/>
            <a:ext cx="3175172" cy="417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000" dirty="0">
                <a:sym typeface="Wingdings" panose="05000000000000000000" pitchFamily="2" charset="2"/>
              </a:rPr>
              <a:t>Small-moderate infarct  ≤ 2-4 days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000" dirty="0">
                <a:sym typeface="Wingdings" panose="05000000000000000000" pitchFamily="2" charset="2"/>
              </a:rPr>
              <a:t>Large infarct  1-2 weeks</a:t>
            </a:r>
            <a:endParaRPr lang="en-US" sz="1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5760" y="311150"/>
            <a:ext cx="84124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1E3A5F"/>
                </a:solidFill>
              </a:rPr>
              <a:t>Low-Burden AF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457200" y="914400"/>
            <a:ext cx="80467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410722" y="940117"/>
            <a:ext cx="2644140" cy="7734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33333"/>
                </a:solidFill>
              </a:rPr>
              <a:t>Asymptomatic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33333"/>
                </a:solidFill>
              </a:rPr>
              <a:t>Device-detected</a:t>
            </a:r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33333"/>
                </a:solidFill>
              </a:rPr>
              <a:t>6 minutes – 24 hours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2406187" y="988058"/>
            <a:ext cx="2856359" cy="67754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Lower stroke risk than clinical AF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AC decisions require more nuanced shared decision-making</a:t>
            </a:r>
          </a:p>
        </p:txBody>
      </p:sp>
      <p:sp>
        <p:nvSpPr>
          <p:cNvPr id="15" name="Text 13"/>
          <p:cNvSpPr/>
          <p:nvPr/>
        </p:nvSpPr>
        <p:spPr>
          <a:xfrm>
            <a:off x="3558534" y="4678365"/>
            <a:ext cx="2026932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700" dirty="0"/>
              <a:t>JAMA Neurol. 2024 Jun 1;81(6):573-574.</a:t>
            </a:r>
          </a:p>
          <a:p>
            <a:r>
              <a:rPr lang="en-US" sz="700" dirty="0"/>
              <a:t>Lancet Neurol. 2025 Feb;24(2):140-151.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BE7294-F146-384E-0452-6753D662E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22" y="1885316"/>
            <a:ext cx="4550173" cy="26638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6674EA-2BC0-50D4-FEE5-1DC8460BB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00" y="539750"/>
            <a:ext cx="3289300" cy="4064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5760" y="182880"/>
            <a:ext cx="84124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1E3A5F"/>
                </a:solidFill>
              </a:rPr>
              <a:t>Left Atrial Appendage Occlusion (LAAO) - Percutaneous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360910" y="1005840"/>
            <a:ext cx="2688590" cy="1371600"/>
          </a:xfrm>
          <a:prstGeom prst="roundRect">
            <a:avLst/>
          </a:pr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452350" y="1051560"/>
            <a:ext cx="3840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FFFFFF"/>
                </a:solidFill>
              </a:rPr>
              <a:t>Rationale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452350" y="1325880"/>
            <a:ext cx="259715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B8C4CE"/>
                </a:solidFill>
              </a:rPr>
              <a:t>~80-90% of AF thrombi form in the LAA</a:t>
            </a: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B8C4CE"/>
                </a:solidFill>
              </a:rPr>
              <a:t>Occlude LAA → eliminate source of most thromboembolism → Avoid long-term anticoagulation</a:t>
            </a:r>
            <a:endParaRPr lang="en-US" sz="1100" dirty="0"/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10" name="Shape 8"/>
          <p:cNvSpPr/>
          <p:nvPr/>
        </p:nvSpPr>
        <p:spPr>
          <a:xfrm>
            <a:off x="274088" y="2543370"/>
            <a:ext cx="2837412" cy="1602704"/>
          </a:xfrm>
          <a:prstGeom prst="roundRect">
            <a:avLst/>
          </a:prstGeom>
          <a:solidFill>
            <a:srgbClr val="FFF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269237" y="2589090"/>
            <a:ext cx="2896953" cy="150958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333333"/>
                </a:solidFill>
              </a:rPr>
              <a:t>Considered for ABSOLUTE contraindication to long-term AC </a:t>
            </a:r>
            <a:r>
              <a:rPr lang="en-US" sz="1100" dirty="0">
                <a:solidFill>
                  <a:srgbClr val="333333"/>
                </a:solidFill>
                <a:sym typeface="Wingdings" pitchFamily="2" charset="2"/>
              </a:rPr>
              <a:t> </a:t>
            </a:r>
            <a:r>
              <a:rPr lang="en-US" sz="1100" dirty="0">
                <a:solidFill>
                  <a:srgbClr val="333333"/>
                </a:solidFill>
              </a:rPr>
              <a:t>NOT first-line alternative to DOACs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333333"/>
                </a:solidFill>
              </a:rPr>
              <a:t>Non-inferiority of LAAO to DOACs uncertain (high-risk groups)</a:t>
            </a: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333333"/>
                </a:solidFill>
              </a:rPr>
              <a:t>Requires post-procedure anticoagulation (or dual AP treatment)</a:t>
            </a:r>
          </a:p>
        </p:txBody>
      </p:sp>
      <p:sp>
        <p:nvSpPr>
          <p:cNvPr id="15" name="Text 13"/>
          <p:cNvSpPr/>
          <p:nvPr/>
        </p:nvSpPr>
        <p:spPr>
          <a:xfrm>
            <a:off x="707274" y="4480560"/>
            <a:ext cx="2112126" cy="4800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700" dirty="0"/>
              <a:t>J Am Coll </a:t>
            </a:r>
            <a:r>
              <a:rPr lang="en-US" sz="700" dirty="0" err="1"/>
              <a:t>Cardiol</a:t>
            </a:r>
            <a:r>
              <a:rPr lang="en-US" sz="700" dirty="0"/>
              <a:t>. 2020 Apr 14;75(14):1689-1713.</a:t>
            </a:r>
            <a:endParaRPr lang="en-US" sz="700" dirty="0">
              <a:highlight>
                <a:srgbClr val="FFFFFF"/>
              </a:highlight>
            </a:endParaRPr>
          </a:p>
          <a:p>
            <a:r>
              <a:rPr lang="en-US" sz="700" dirty="0"/>
              <a:t>J Am Heart Assoc. 2021 Nov 2;10(21):e022274</a:t>
            </a:r>
          </a:p>
          <a:p>
            <a:r>
              <a:rPr lang="en-US" sz="700" dirty="0">
                <a:solidFill>
                  <a:srgbClr val="212121"/>
                </a:solidFill>
                <a:highlight>
                  <a:srgbClr val="FFFFFF"/>
                </a:highlight>
              </a:rPr>
              <a:t>J Am Coll </a:t>
            </a:r>
            <a:r>
              <a:rPr lang="en-US" sz="700" dirty="0" err="1">
                <a:solidFill>
                  <a:srgbClr val="212121"/>
                </a:solidFill>
                <a:highlight>
                  <a:srgbClr val="FFFFFF"/>
                </a:highlight>
              </a:rPr>
              <a:t>Cardiol</a:t>
            </a:r>
            <a:r>
              <a:rPr lang="en-US" sz="700" dirty="0">
                <a:solidFill>
                  <a:srgbClr val="212121"/>
                </a:solidFill>
                <a:highlight>
                  <a:srgbClr val="FFFFFF"/>
                </a:highlight>
              </a:rPr>
              <a:t>. 2022 Jan 4;79(1):1-14.</a:t>
            </a:r>
            <a:endParaRPr lang="en-US" sz="700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23BECB4E-9C4D-2865-025F-BE6B60F37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025" y="2791311"/>
            <a:ext cx="5519215" cy="216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C595DD-45B6-C7B2-0466-EDC0998F3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197" y="775311"/>
            <a:ext cx="3720870" cy="183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63041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8A6D00"/>
                </a:solidFill>
              </a:rPr>
              <a:t>💬 Discussion Question</a:t>
            </a:r>
            <a:endParaRPr lang="en-US" sz="3200" dirty="0"/>
          </a:p>
        </p:txBody>
      </p:sp>
      <p:sp>
        <p:nvSpPr>
          <p:cNvPr id="5" name="Shape 3"/>
          <p:cNvSpPr/>
          <p:nvPr/>
        </p:nvSpPr>
        <p:spPr>
          <a:xfrm>
            <a:off x="3797373" y="3897923"/>
            <a:ext cx="2449830" cy="673034"/>
          </a:xfrm>
          <a:prstGeom prst="roundRect">
            <a:avLst/>
          </a:prstGeom>
          <a:solidFill>
            <a:srgbClr val="F0E8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914400" y="2788920"/>
            <a:ext cx="7315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4A2D6D"/>
                </a:solidFill>
              </a:rPr>
              <a:t>Points to Consider: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3933714" y="3609189"/>
            <a:ext cx="2259330" cy="127127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100" dirty="0"/>
              <a:t>Why was AC continued in most?</a:t>
            </a:r>
          </a:p>
          <a:p>
            <a:r>
              <a:rPr lang="en-US" sz="1100" dirty="0"/>
              <a:t>How should findings be interpreted?</a:t>
            </a:r>
          </a:p>
        </p:txBody>
      </p:sp>
      <p:pic>
        <p:nvPicPr>
          <p:cNvPr id="8" name="Picture 2" descr="Visual Abstract for 'Left Atrial Appendage Occlusion during Cardiac Surgery to Prevent Stroke,' R.P. Whitlock and Others (10.1056/NEJMoa2101897)">
            <a:extLst>
              <a:ext uri="{FF2B5EF4-FFF2-40B4-BE49-F238E27FC236}">
                <a16:creationId xmlns:a16="http://schemas.microsoft.com/office/drawing/2014/main" id="{435B2F80-1DF1-3378-EDBE-F0B0E52B9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" t="7722" r="2414" b="8115"/>
          <a:stretch/>
        </p:blipFill>
        <p:spPr bwMode="auto">
          <a:xfrm>
            <a:off x="515083" y="1296898"/>
            <a:ext cx="3935729" cy="231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hape 3">
            <a:extLst>
              <a:ext uri="{FF2B5EF4-FFF2-40B4-BE49-F238E27FC236}">
                <a16:creationId xmlns:a16="http://schemas.microsoft.com/office/drawing/2014/main" id="{6139546B-F41F-4D5C-CD0B-F31DFE0186AE}"/>
              </a:ext>
            </a:extLst>
          </p:cNvPr>
          <p:cNvSpPr/>
          <p:nvPr/>
        </p:nvSpPr>
        <p:spPr>
          <a:xfrm>
            <a:off x="6477733" y="3786554"/>
            <a:ext cx="2449830" cy="1151206"/>
          </a:xfrm>
          <a:prstGeom prst="roundRect">
            <a:avLst/>
          </a:prstGeom>
          <a:solidFill>
            <a:srgbClr val="F0E8F8"/>
          </a:solidFill>
          <a:ln/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Lack of clinical equipoise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Real-world uncertainty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How were 23% that stopped AC different?</a:t>
            </a:r>
          </a:p>
          <a:p>
            <a:r>
              <a:rPr lang="en-US" sz="1100" dirty="0">
                <a:sym typeface="Wingdings" pitchFamily="2" charset="2"/>
              </a:rPr>
              <a:t> Supports</a:t>
            </a:r>
            <a:r>
              <a:rPr lang="en-US" sz="1100" dirty="0"/>
              <a:t> LAAO + AC may further reduce stroke risk</a:t>
            </a:r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617DB010-2E7A-C39B-E116-236F326EC30D}"/>
              </a:ext>
            </a:extLst>
          </p:cNvPr>
          <p:cNvSpPr/>
          <p:nvPr/>
        </p:nvSpPr>
        <p:spPr>
          <a:xfrm>
            <a:off x="5919470" y="3110340"/>
            <a:ext cx="2127250" cy="127127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372177E4-46CA-0A76-4762-81ECA4D2ADC4}"/>
              </a:ext>
            </a:extLst>
          </p:cNvPr>
          <p:cNvSpPr txBox="1">
            <a:spLocks/>
          </p:cNvSpPr>
          <p:nvPr/>
        </p:nvSpPr>
        <p:spPr>
          <a:xfrm>
            <a:off x="4012454" y="4799343"/>
            <a:ext cx="2101850" cy="225083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/>
            <a:r>
              <a:rPr lang="en-US" sz="700" dirty="0">
                <a:solidFill>
                  <a:srgbClr val="212121"/>
                </a:solidFill>
                <a:highlight>
                  <a:srgbClr val="FFFFFF"/>
                </a:highlight>
                <a:latin typeface="BlinkMacSystemFont"/>
              </a:rPr>
              <a:t> N Engl J Med. 2021 Jun 3;384(22):2081-2091.</a:t>
            </a:r>
            <a:endParaRPr lang="en-US" sz="700" dirty="0">
              <a:solidFill>
                <a:prstClr val="black">
                  <a:tint val="82000"/>
                </a:prstClr>
              </a:solidFill>
              <a:latin typeface="Aptos" panose="02110004020202020204"/>
            </a:endParaRPr>
          </a:p>
        </p:txBody>
      </p:sp>
      <p:sp>
        <p:nvSpPr>
          <p:cNvPr id="14" name="Text 0">
            <a:extLst>
              <a:ext uri="{FF2B5EF4-FFF2-40B4-BE49-F238E27FC236}">
                <a16:creationId xmlns:a16="http://schemas.microsoft.com/office/drawing/2014/main" id="{84AE6D88-599D-D029-B1E2-683906A7DE9D}"/>
              </a:ext>
            </a:extLst>
          </p:cNvPr>
          <p:cNvSpPr/>
          <p:nvPr/>
        </p:nvSpPr>
        <p:spPr>
          <a:xfrm>
            <a:off x="515083" y="824003"/>
            <a:ext cx="84124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1E3A5F"/>
                </a:solidFill>
              </a:rPr>
              <a:t>Left Atrial Appendage Occlusion (LAAO) - Surgical</a:t>
            </a:r>
            <a:endParaRPr lang="en-US" sz="2800" dirty="0"/>
          </a:p>
        </p:txBody>
      </p:sp>
      <p:pic>
        <p:nvPicPr>
          <p:cNvPr id="15" name="Content Placeholder 6">
            <a:extLst>
              <a:ext uri="{FF2B5EF4-FFF2-40B4-BE49-F238E27FC236}">
                <a16:creationId xmlns:a16="http://schemas.microsoft.com/office/drawing/2014/main" id="{25031EC8-32C2-D14F-A846-8EF4CD73A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731" y="1296898"/>
            <a:ext cx="4149152" cy="2372639"/>
          </a:xfrm>
          <a:prstGeom prst="rect">
            <a:avLst/>
          </a:prstGeom>
        </p:spPr>
      </p:pic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0AFC7632-B5F6-A0F4-F816-0554250CE30B}"/>
              </a:ext>
            </a:extLst>
          </p:cNvPr>
          <p:cNvSpPr txBox="1">
            <a:spLocks/>
          </p:cNvSpPr>
          <p:nvPr/>
        </p:nvSpPr>
        <p:spPr>
          <a:xfrm>
            <a:off x="515083" y="3897923"/>
            <a:ext cx="4134209" cy="750298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ea typeface="+mn-lt"/>
                <a:cs typeface="+mn-lt"/>
              </a:rPr>
              <a:t>Mean CHADS</a:t>
            </a:r>
            <a:r>
              <a:rPr lang="en-US" sz="1200" baseline="-25000" dirty="0">
                <a:ea typeface="+mn-lt"/>
                <a:cs typeface="+mn-lt"/>
              </a:rPr>
              <a:t>2</a:t>
            </a:r>
            <a:r>
              <a:rPr lang="en-US" sz="1800" dirty="0">
                <a:ea typeface="+mn-lt"/>
                <a:cs typeface="+mn-lt"/>
              </a:rPr>
              <a:t>VASc ~4</a:t>
            </a:r>
          </a:p>
          <a:p>
            <a:pPr marL="0" indent="0">
              <a:buNone/>
            </a:pPr>
            <a:r>
              <a:rPr lang="en-US" sz="1800" dirty="0">
                <a:ea typeface="+mn-lt"/>
                <a:cs typeface="+mn-lt"/>
              </a:rPr>
              <a:t>~77% on AC @ 3 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5760" y="182880"/>
            <a:ext cx="822960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1E3A5F"/>
                </a:solidFill>
              </a:rPr>
              <a:t>Knowledge Gap: Detection – Outcome Disconnect </a:t>
            </a: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F0D0AA-2B23-2463-4773-EBFD5A3F0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758" y="3325201"/>
            <a:ext cx="2748225" cy="14589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57C8243-6E7B-BF26-9995-F767C74F1AB0}"/>
              </a:ext>
            </a:extLst>
          </p:cNvPr>
          <p:cNvSpPr txBox="1"/>
          <p:nvPr/>
        </p:nvSpPr>
        <p:spPr>
          <a:xfrm>
            <a:off x="365760" y="3706083"/>
            <a:ext cx="60919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Screening ↑ detection, BUT early detection ≠ ↓ stroke/mortality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itchFamily="2" charset="2"/>
              </a:rPr>
              <a:t>Low-burden  higher burden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ym typeface="Wingdings" pitchFamily="2" charset="2"/>
              </a:rPr>
              <a:t>Treatment threshold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9EF800-4AD0-1B78-FC5A-30FCC915F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17" y="1000419"/>
            <a:ext cx="3818680" cy="24489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AB0157-38B3-F969-2B67-3E8AD163C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5746" y="1068085"/>
            <a:ext cx="4026237" cy="2120484"/>
          </a:xfrm>
          <a:prstGeom prst="rect">
            <a:avLst/>
          </a:prstGeom>
        </p:spPr>
      </p:pic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88EEFD4B-6C7B-4758-D728-07809A4F22FD}"/>
              </a:ext>
            </a:extLst>
          </p:cNvPr>
          <p:cNvSpPr txBox="1">
            <a:spLocks/>
          </p:cNvSpPr>
          <p:nvPr/>
        </p:nvSpPr>
        <p:spPr>
          <a:xfrm>
            <a:off x="3705596" y="4601573"/>
            <a:ext cx="1720300" cy="365125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 err="1">
                <a:highlight>
                  <a:srgbClr val="FFFFFF"/>
                </a:highlight>
              </a:rPr>
              <a:t>Eur</a:t>
            </a:r>
            <a:r>
              <a:rPr lang="en-US" sz="700" dirty="0">
                <a:highlight>
                  <a:srgbClr val="FFFFFF"/>
                </a:highlight>
              </a:rPr>
              <a:t> Heart J. 2026 Jan 7;47(2):170-187.</a:t>
            </a:r>
          </a:p>
          <a:p>
            <a:r>
              <a:rPr lang="en-US" sz="700" dirty="0" err="1">
                <a:solidFill>
                  <a:srgbClr val="212121"/>
                </a:solidFill>
                <a:highlight>
                  <a:srgbClr val="FFFFFF"/>
                </a:highlight>
              </a:rPr>
              <a:t>Eur</a:t>
            </a:r>
            <a:r>
              <a:rPr lang="en-US" sz="700" dirty="0">
                <a:solidFill>
                  <a:srgbClr val="212121"/>
                </a:solidFill>
                <a:highlight>
                  <a:srgbClr val="FFFFFF"/>
                </a:highlight>
              </a:rPr>
              <a:t> Heart J. 2024 Feb 1;45(5):396-398.</a:t>
            </a:r>
            <a:endParaRPr lang="en-US" sz="7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5760" y="182880"/>
            <a:ext cx="84124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1E3A5F"/>
                </a:solidFill>
              </a:rPr>
              <a:t>Knowledge Gap: Recurrent Stroke Despite AC</a:t>
            </a:r>
            <a:endParaRPr lang="en-US" sz="28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B8DB6D5-1B9E-D6C3-61A5-B52894D46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020" y="744842"/>
            <a:ext cx="5857870" cy="397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75B4380-0258-BBA2-5B33-ACDE9A160C9A}"/>
              </a:ext>
            </a:extLst>
          </p:cNvPr>
          <p:cNvGrpSpPr/>
          <p:nvPr/>
        </p:nvGrpSpPr>
        <p:grpSpPr>
          <a:xfrm>
            <a:off x="286233" y="744842"/>
            <a:ext cx="2785787" cy="2290752"/>
            <a:chOff x="134583" y="1586848"/>
            <a:chExt cx="2785787" cy="229075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B6F7B9D-16CA-BA71-E4FC-9C2D85156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583" y="1586848"/>
              <a:ext cx="2785787" cy="229075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1A53C17-85F6-D7BD-FCE1-1051B24CF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4110" y="1635020"/>
              <a:ext cx="312134" cy="1701632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5B2488F-96FC-2C8B-07DC-84AC636C3D9A}"/>
              </a:ext>
            </a:extLst>
          </p:cNvPr>
          <p:cNvSpPr txBox="1"/>
          <p:nvPr/>
        </p:nvSpPr>
        <p:spPr>
          <a:xfrm>
            <a:off x="365760" y="3305908"/>
            <a:ext cx="24770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🛑 Switching DOACs or addition of aspirin 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LAAO + 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Factor XI inhibitors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64D7C9-95FF-5EF3-2DC6-ACC8313D81D7}"/>
              </a:ext>
            </a:extLst>
          </p:cNvPr>
          <p:cNvSpPr txBox="1"/>
          <p:nvPr/>
        </p:nvSpPr>
        <p:spPr>
          <a:xfrm>
            <a:off x="5104139" y="4752457"/>
            <a:ext cx="17936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7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Lancet </a:t>
            </a:r>
            <a:r>
              <a:rPr lang="fr-FR" sz="700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Neurol</a:t>
            </a:r>
            <a:r>
              <a:rPr lang="fr-FR" sz="7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 2024 Apr;23(4):404-417.</a:t>
            </a:r>
          </a:p>
          <a:p>
            <a:r>
              <a:rPr lang="en-US" sz="700" dirty="0">
                <a:latin typeface="Calibri" panose="020F0502020204030204" pitchFamily="34" charset="0"/>
                <a:cs typeface="Calibri" panose="020F0502020204030204" pitchFamily="34" charset="0"/>
              </a:rPr>
              <a:t>Int J Stroke. 2025 Apr;20(4):385-400.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5760" y="182880"/>
            <a:ext cx="84124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1E3A5F"/>
                </a:solidFill>
              </a:rPr>
              <a:t>Knowledge Gap: Early Rhythm Control</a:t>
            </a:r>
            <a:endParaRPr lang="en-US" sz="28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6AA3DCF-EAC4-7FA8-CBFC-E992DC475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846" y="1025631"/>
            <a:ext cx="4792394" cy="265148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BE393E1-4E9B-C40E-693B-E04C029A40EB}"/>
              </a:ext>
            </a:extLst>
          </p:cNvPr>
          <p:cNvSpPr txBox="1"/>
          <p:nvPr/>
        </p:nvSpPr>
        <p:spPr>
          <a:xfrm>
            <a:off x="6632916" y="4259064"/>
            <a:ext cx="179363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Calibri" panose="020F0502020204030204" pitchFamily="34" charset="0"/>
                <a:cs typeface="Calibri" panose="020F0502020204030204" pitchFamily="34" charset="0"/>
              </a:rPr>
              <a:t>Int J Stroke. 2025 Apr;20(4):385-400.</a:t>
            </a:r>
          </a:p>
          <a:p>
            <a:r>
              <a:rPr lang="en-US" sz="700" dirty="0" err="1">
                <a:latin typeface="Calibri" panose="020F0502020204030204" pitchFamily="34" charset="0"/>
                <a:cs typeface="Calibri" panose="020F0502020204030204" pitchFamily="34" charset="0"/>
              </a:rPr>
              <a:t>Eur</a:t>
            </a:r>
            <a:r>
              <a:rPr lang="en-US" sz="700" dirty="0">
                <a:latin typeface="Calibri" panose="020F0502020204030204" pitchFamily="34" charset="0"/>
                <a:cs typeface="Calibri" panose="020F0502020204030204" pitchFamily="34" charset="0"/>
              </a:rPr>
              <a:t> Heart J. 2026 Jan 7;47(2):170-187.</a:t>
            </a:r>
          </a:p>
          <a:p>
            <a:r>
              <a:rPr lang="en-US" sz="700" dirty="0">
                <a:latin typeface="Calibri" panose="020F0502020204030204" pitchFamily="34" charset="0"/>
                <a:cs typeface="Calibri" panose="020F0502020204030204" pitchFamily="34" charset="0"/>
              </a:rPr>
              <a:t>Image generated with Google Gemini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9AAE8BC-FB55-7779-D092-1165691356CA}"/>
              </a:ext>
            </a:extLst>
          </p:cNvPr>
          <p:cNvSpPr txBox="1"/>
          <p:nvPr/>
        </p:nvSpPr>
        <p:spPr>
          <a:xfrm>
            <a:off x="365760" y="3823042"/>
            <a:ext cx="52871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↓ stroke risk (by ↓ AF burden)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Successful restoration of sinus rhythm ≠ discontinuation of AC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High risk of recurrence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Subgroup? – early onset, low-burden, low CHA</a:t>
            </a:r>
            <a:r>
              <a:rPr lang="en-US" sz="1400" baseline="-25000" dirty="0"/>
              <a:t>2</a:t>
            </a:r>
            <a:r>
              <a:rPr lang="en-US" sz="1400" dirty="0"/>
              <a:t>DS</a:t>
            </a:r>
            <a:r>
              <a:rPr lang="en-US" sz="1400" baseline="-25000" dirty="0"/>
              <a:t>2</a:t>
            </a:r>
            <a:r>
              <a:rPr lang="en-US" sz="1400" dirty="0"/>
              <a:t>VASC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FF98D51-D48F-62C2-6519-C9E3C989C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" y="1406931"/>
            <a:ext cx="3474104" cy="189311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A81B4-A9B6-FB2D-EEC7-65CA75790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3585EE6-0AB1-58E1-DA02-E888DC85CFED}"/>
              </a:ext>
            </a:extLst>
          </p:cNvPr>
          <p:cNvSpPr/>
          <p:nvPr/>
        </p:nvSpPr>
        <p:spPr>
          <a:xfrm>
            <a:off x="365760" y="182879"/>
            <a:ext cx="4206240" cy="120630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1E3A5F"/>
                </a:solidFill>
              </a:rPr>
              <a:t>Knowledge Gap: Risk &amp; Therapeutic Biomarkers</a:t>
            </a:r>
            <a:endParaRPr lang="en-US" sz="28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8A11D55-E033-4BA6-E1A5-21BA56774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143" y="182879"/>
            <a:ext cx="3944097" cy="477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18F3F5-5D22-F1E4-01E3-CED342BBDB56}"/>
              </a:ext>
            </a:extLst>
          </p:cNvPr>
          <p:cNvSpPr txBox="1"/>
          <p:nvPr/>
        </p:nvSpPr>
        <p:spPr>
          <a:xfrm>
            <a:off x="951914" y="3753720"/>
            <a:ext cx="30339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Cardiac Structural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Electrophysiologic (EKG markers)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Circulating (proteins, metabolites)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D0707450-2F5B-9D45-C74F-02A25771D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" y="1533162"/>
            <a:ext cx="4032739" cy="207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74D49A-FA43-01C0-1D1E-27292F4D1186}"/>
              </a:ext>
            </a:extLst>
          </p:cNvPr>
          <p:cNvSpPr txBox="1"/>
          <p:nvPr/>
        </p:nvSpPr>
        <p:spPr>
          <a:xfrm>
            <a:off x="3671753" y="466126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Stroke. 2016 Mar;47(3):895-900.</a:t>
            </a:r>
          </a:p>
          <a:p>
            <a:r>
              <a:rPr lang="en-US" sz="700" dirty="0"/>
              <a:t>Front Cardiovasc Med. 2021 Jul 1;8:682538.</a:t>
            </a:r>
          </a:p>
        </p:txBody>
      </p:sp>
    </p:spTree>
    <p:extLst>
      <p:ext uri="{BB962C8B-B14F-4D97-AF65-F5344CB8AC3E}">
        <p14:creationId xmlns:p14="http://schemas.microsoft.com/office/powerpoint/2010/main" val="1386252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Yellow question mark">
            <a:extLst>
              <a:ext uri="{FF2B5EF4-FFF2-40B4-BE49-F238E27FC236}">
                <a16:creationId xmlns:a16="http://schemas.microsoft.com/office/drawing/2014/main" id="{4C0FD4EF-60CD-8E36-FBF5-5E49C51981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b="6250"/>
          <a:stretch>
            <a:fillRect/>
          </a:stretch>
        </p:blipFill>
        <p:spPr>
          <a:xfrm>
            <a:off x="20" y="10"/>
            <a:ext cx="9143979" cy="51434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B0222B5-B739-82A9-5CCC-C5585AE12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258497" y="-3258493"/>
            <a:ext cx="2634195" cy="9151192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46000"/>
                </a:srgbClr>
              </a:gs>
              <a:gs pos="100000">
                <a:srgbClr val="000000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83C1493-CB59-8F36-6EA8-48B4100A7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853075"/>
            <a:ext cx="5850495" cy="11407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3000">
                <a:solidFill>
                  <a:srgbClr val="FFFFFF"/>
                </a:solidFill>
              </a:rPr>
              <a:t>Questions?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E23E75-E7E9-4D9F-6D25-5512363F8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58928" y="-337037"/>
            <a:ext cx="1818953" cy="9151191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B115DB-65EB-3FC3-7284-CFDF4ADC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8855" y="653359"/>
            <a:ext cx="552704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60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5760" y="182880"/>
            <a:ext cx="84124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200" b="1" dirty="0">
                <a:solidFill>
                  <a:srgbClr val="1E3A5F"/>
                </a:solidFill>
              </a:rPr>
              <a:t>Objectives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365760" y="914400"/>
            <a:ext cx="411480" cy="411480"/>
          </a:xfrm>
          <a:prstGeom prst="ellipse">
            <a:avLst/>
          </a:pr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65760" y="914400"/>
            <a:ext cx="4114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</a:rPr>
              <a:t>1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914400" y="914400"/>
            <a:ext cx="7680960" cy="914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600" dirty="0">
                <a:solidFill>
                  <a:srgbClr val="333333"/>
                </a:solidFill>
              </a:rPr>
              <a:t>Evaluate stroke risk stratification tools including performance metrics &amp; limitations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65760" y="1920240"/>
            <a:ext cx="411480" cy="411480"/>
          </a:xfrm>
          <a:prstGeom prst="ellipse">
            <a:avLst/>
          </a:pr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365760" y="1920240"/>
            <a:ext cx="4114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</a:rPr>
              <a:t>2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914400" y="1920240"/>
            <a:ext cx="7680960" cy="914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600" dirty="0">
                <a:solidFill>
                  <a:srgbClr val="333333"/>
                </a:solidFill>
              </a:rPr>
              <a:t>Understand stroke prevention strategies: anticoagulation, timing after stroke, alternatives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65760" y="2926080"/>
            <a:ext cx="411480" cy="411480"/>
          </a:xfrm>
          <a:prstGeom prst="ellipse">
            <a:avLst/>
          </a:pr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365760" y="2926080"/>
            <a:ext cx="41148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</a:rPr>
              <a:t>3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14400" y="2926080"/>
            <a:ext cx="7680960" cy="914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600" dirty="0">
                <a:solidFill>
                  <a:srgbClr val="333333"/>
                </a:solidFill>
              </a:rPr>
              <a:t>Introduce emerging approaches and select knowledge gaps in AF-related stroke prevention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5760" y="306913"/>
            <a:ext cx="84124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1E3A5F"/>
                </a:solidFill>
              </a:rPr>
              <a:t>Clinical Risk Stratification</a:t>
            </a:r>
            <a:endParaRPr lang="en-US" sz="2800" dirty="0"/>
          </a:p>
        </p:txBody>
      </p:sp>
      <p:sp>
        <p:nvSpPr>
          <p:cNvPr id="3" name="Shape 1"/>
          <p:cNvSpPr/>
          <p:nvPr/>
        </p:nvSpPr>
        <p:spPr>
          <a:xfrm>
            <a:off x="365760" y="1367149"/>
            <a:ext cx="4023360" cy="1645920"/>
          </a:xfrm>
          <a:prstGeom prst="roundRect">
            <a:avLst/>
          </a:pr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535939" y="1535195"/>
            <a:ext cx="3840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FFFFFF"/>
                </a:solidFill>
              </a:rPr>
              <a:t>AF &amp; Stroke Risk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535939" y="1809515"/>
            <a:ext cx="3750311" cy="10744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B8C4CE"/>
                </a:solidFill>
              </a:rPr>
              <a:t>AF ↑ stroke risk ~5X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B8C4CE"/>
                </a:solidFill>
              </a:rPr>
              <a:t>Absolute risk varies widely </a:t>
            </a:r>
          </a:p>
          <a:p>
            <a:pPr marL="0" indent="0">
              <a:buNone/>
            </a:pPr>
            <a:endParaRPr lang="en-US" sz="1200" dirty="0">
              <a:solidFill>
                <a:srgbClr val="B8C4CE"/>
              </a:solidFill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B8C4CE"/>
                </a:solidFill>
              </a:rPr>
              <a:t>Anticoagulation ↓ stroke risk ~60-70%, but ↑ bleeding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4663440" y="1051560"/>
            <a:ext cx="3840480" cy="12801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1986280" y="3503187"/>
            <a:ext cx="4911774" cy="964896"/>
          </a:xfrm>
          <a:prstGeom prst="roundRect">
            <a:avLst/>
          </a:prstGeom>
          <a:solidFill>
            <a:srgbClr val="F0F4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2075473" y="3577886"/>
            <a:ext cx="4733388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1E3A5F"/>
                </a:solidFill>
              </a:rPr>
              <a:t>Decision Framework &amp; Treatment Threshold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1991067" y="3781560"/>
            <a:ext cx="4988560" cy="67838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200" dirty="0">
                <a:solidFill>
                  <a:srgbClr val="333333"/>
                </a:solidFill>
              </a:rPr>
              <a:t>Net Clinical Benefit = stroke risk reduction – major hemorrhage risk increase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16D766-E8C1-39BA-80A7-3F3CB57C6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780" y="893247"/>
            <a:ext cx="3890140" cy="21198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6CFF8B-BFA5-13D1-34DF-002FB824F7FA}"/>
              </a:ext>
            </a:extLst>
          </p:cNvPr>
          <p:cNvSpPr txBox="1"/>
          <p:nvPr/>
        </p:nvSpPr>
        <p:spPr>
          <a:xfrm>
            <a:off x="3663950" y="4663882"/>
            <a:ext cx="1816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7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Circulation. 2023 Dec 5;148(23):e1-e125.</a:t>
            </a:r>
          </a:p>
          <a:p>
            <a:pPr algn="l"/>
            <a:r>
              <a:rPr lang="en-US" sz="700" dirty="0">
                <a:latin typeface="Calibri" panose="020F0502020204030204" pitchFamily="34" charset="0"/>
                <a:cs typeface="Calibri" panose="020F0502020204030204" pitchFamily="34" charset="0"/>
              </a:rPr>
              <a:t>Image generated with Google Gemini</a:t>
            </a:r>
            <a:endParaRPr lang="en-US" sz="7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5760" y="182880"/>
            <a:ext cx="84124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1E3A5F"/>
                </a:solidFill>
              </a:rPr>
              <a:t>CHA₂DS₂-VASc Risk Score</a:t>
            </a:r>
            <a:endParaRPr lang="en-US" sz="28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E11D2B4-99B6-37B4-4EF6-26F5CA8EE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878343"/>
            <a:ext cx="4815402" cy="32031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DFF46A4-3C27-5249-5326-F1E53DAEB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5031" y="2351993"/>
            <a:ext cx="3403209" cy="2608627"/>
          </a:xfrm>
          <a:prstGeom prst="rect">
            <a:avLst/>
          </a:prstGeom>
        </p:spPr>
      </p:pic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369B2A52-A3DC-AA99-AB10-AE3482B99947}"/>
              </a:ext>
            </a:extLst>
          </p:cNvPr>
          <p:cNvSpPr txBox="1">
            <a:spLocks/>
          </p:cNvSpPr>
          <p:nvPr/>
        </p:nvSpPr>
        <p:spPr>
          <a:xfrm>
            <a:off x="1250249" y="4265157"/>
            <a:ext cx="3046423" cy="712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>
                <a:solidFill>
                  <a:schemeClr val="tx1"/>
                </a:solidFill>
                <a:highlight>
                  <a:srgbClr val="FFFFFF"/>
                </a:highlight>
              </a:rPr>
              <a:t>J Am Coll </a:t>
            </a:r>
            <a:r>
              <a:rPr lang="en-US" sz="700" dirty="0" err="1">
                <a:solidFill>
                  <a:schemeClr val="tx1"/>
                </a:solidFill>
                <a:highlight>
                  <a:srgbClr val="FFFFFF"/>
                </a:highlight>
              </a:rPr>
              <a:t>Cardiol</a:t>
            </a:r>
            <a:r>
              <a:rPr lang="en-US" sz="700" dirty="0">
                <a:solidFill>
                  <a:schemeClr val="tx1"/>
                </a:solidFill>
                <a:highlight>
                  <a:srgbClr val="FFFFFF"/>
                </a:highlight>
              </a:rPr>
              <a:t>. 2020 Apr 14;75(14):1689-1713.</a:t>
            </a:r>
          </a:p>
          <a:p>
            <a:r>
              <a:rPr lang="en-US" sz="700" dirty="0" err="1">
                <a:solidFill>
                  <a:schemeClr val="tx1"/>
                </a:solidFill>
              </a:rPr>
              <a:t>Eur</a:t>
            </a:r>
            <a:r>
              <a:rPr lang="en-US" sz="700" dirty="0">
                <a:solidFill>
                  <a:schemeClr val="tx1"/>
                </a:solidFill>
              </a:rPr>
              <a:t> Heart J. 2012 Jun;33(12):1500-1510.</a:t>
            </a:r>
            <a:br>
              <a:rPr lang="en-US" sz="700" dirty="0">
                <a:solidFill>
                  <a:schemeClr val="tx1"/>
                </a:solidFill>
              </a:rPr>
            </a:br>
            <a:r>
              <a:rPr lang="en-US" sz="700" dirty="0">
                <a:solidFill>
                  <a:schemeClr val="tx1"/>
                </a:solidFill>
              </a:rPr>
              <a:t>Circulation. 2023 Dec 5;148(23):e1-e125.</a:t>
            </a:r>
          </a:p>
          <a:p>
            <a:r>
              <a:rPr lang="en-US" sz="700" dirty="0">
                <a:solidFill>
                  <a:schemeClr val="tx1"/>
                </a:solidFill>
                <a:highlight>
                  <a:srgbClr val="FFFFFF"/>
                </a:highlight>
              </a:rPr>
              <a:t>Heart. 2020 Oct;106(19):1463-1468.</a:t>
            </a:r>
            <a:endParaRPr lang="en-US" sz="700" dirty="0">
              <a:solidFill>
                <a:schemeClr val="tx1"/>
              </a:solidFill>
            </a:endParaRPr>
          </a:p>
        </p:txBody>
      </p:sp>
      <p:pic>
        <p:nvPicPr>
          <p:cNvPr id="22" name="Content Placeholder 8">
            <a:extLst>
              <a:ext uri="{FF2B5EF4-FFF2-40B4-BE49-F238E27FC236}">
                <a16:creationId xmlns:a16="http://schemas.microsoft.com/office/drawing/2014/main" id="{76A5EE6A-6A57-92FD-1101-E0592C676B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6892" y="182880"/>
            <a:ext cx="1938142" cy="206185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5760" y="182880"/>
            <a:ext cx="84124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1E3A5F"/>
                </a:solidFill>
              </a:rPr>
              <a:t>CHA₂DS₂-VASc: Performance Characteristics</a:t>
            </a:r>
            <a:endParaRPr lang="en-US" sz="2800" dirty="0"/>
          </a:p>
        </p:txBody>
      </p:sp>
      <p:sp>
        <p:nvSpPr>
          <p:cNvPr id="3" name="Shape 1"/>
          <p:cNvSpPr/>
          <p:nvPr/>
        </p:nvSpPr>
        <p:spPr>
          <a:xfrm>
            <a:off x="365760" y="777240"/>
            <a:ext cx="2651760" cy="1086770"/>
          </a:xfrm>
          <a:prstGeom prst="roundRect">
            <a:avLst/>
          </a:prstGeom>
          <a:solidFill>
            <a:srgbClr val="1E3A5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457200" y="822960"/>
            <a:ext cx="24688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FFFFFF"/>
                </a:solidFill>
              </a:rPr>
              <a:t>Discrimination &amp; Calibration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457200" y="1097281"/>
            <a:ext cx="2468880" cy="60907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B8C4CE"/>
                </a:solidFill>
              </a:rPr>
              <a:t>C-statistic: ~0.65 (modest)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B8C4CE"/>
                </a:solidFill>
              </a:rPr>
              <a:t>Variable across populations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B8C4CE"/>
                </a:solidFill>
              </a:rPr>
              <a:t>Overestimates in certain subgroups</a:t>
            </a:r>
          </a:p>
        </p:txBody>
      </p:sp>
      <p:sp>
        <p:nvSpPr>
          <p:cNvPr id="6" name="Shape 4"/>
          <p:cNvSpPr/>
          <p:nvPr/>
        </p:nvSpPr>
        <p:spPr>
          <a:xfrm>
            <a:off x="365760" y="2086828"/>
            <a:ext cx="2651760" cy="1003213"/>
          </a:xfrm>
          <a:prstGeom prst="roundRect">
            <a:avLst/>
          </a:prstGeom>
          <a:solidFill>
            <a:srgbClr val="E8F4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457200" y="2132548"/>
            <a:ext cx="24688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2D5A2D"/>
                </a:solidFill>
              </a:rPr>
              <a:t>Limitations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457200" y="2406868"/>
            <a:ext cx="2468880" cy="62011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333333"/>
                </a:solidFill>
              </a:rPr>
              <a:t>Binary variables (loss of granularity)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333333"/>
                </a:solidFill>
              </a:rPr>
              <a:t>No AF burden/type or renal function</a:t>
            </a:r>
          </a:p>
        </p:txBody>
      </p:sp>
      <p:sp>
        <p:nvSpPr>
          <p:cNvPr id="12" name="Shape 10"/>
          <p:cNvSpPr/>
          <p:nvPr/>
        </p:nvSpPr>
        <p:spPr>
          <a:xfrm>
            <a:off x="365760" y="3442137"/>
            <a:ext cx="4264047" cy="1086770"/>
          </a:xfrm>
          <a:prstGeom prst="roundRect">
            <a:avLst/>
          </a:prstGeom>
          <a:solidFill>
            <a:srgbClr val="F0E8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457200" y="3484178"/>
            <a:ext cx="4056993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4A2D6D"/>
                </a:solidFill>
              </a:rPr>
              <a:t>Why is it clinically useful?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457199" y="3732172"/>
            <a:ext cx="4056993" cy="75684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333333"/>
                </a:solidFill>
              </a:rPr>
              <a:t>High negative predictive value (identifies true “low risk” from “not low risk”) </a:t>
            </a:r>
            <a:r>
              <a:rPr lang="en-US" sz="1100" dirty="0">
                <a:solidFill>
                  <a:srgbClr val="333333"/>
                </a:solidFill>
                <a:sym typeface="Wingdings" pitchFamily="2" charset="2"/>
              </a:rPr>
              <a:t> is risk low enough to avoid anticoagulation?</a:t>
            </a:r>
            <a:endParaRPr lang="en-US" sz="1100" dirty="0">
              <a:solidFill>
                <a:srgbClr val="333333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333333"/>
                </a:solidFill>
              </a:rPr>
              <a:t>Simplicity </a:t>
            </a:r>
            <a:r>
              <a:rPr lang="en-US" sz="1100" dirty="0">
                <a:solidFill>
                  <a:srgbClr val="333333"/>
                </a:solidFill>
                <a:sym typeface="Wingdings" pitchFamily="2" charset="2"/>
              </a:rPr>
              <a:t> clinical factors, reproducible, scalable</a:t>
            </a:r>
            <a:endParaRPr lang="en-US" sz="1100" dirty="0">
              <a:solidFill>
                <a:srgbClr val="333333"/>
              </a:solidFill>
            </a:endParaRPr>
          </a:p>
        </p:txBody>
      </p:sp>
      <p:sp>
        <p:nvSpPr>
          <p:cNvPr id="15" name="Shape 8">
            <a:extLst>
              <a:ext uri="{FF2B5EF4-FFF2-40B4-BE49-F238E27FC236}">
                <a16:creationId xmlns:a16="http://schemas.microsoft.com/office/drawing/2014/main" id="{C44E1C2C-6786-E836-F282-64AEDAF29B0A}"/>
              </a:ext>
            </a:extLst>
          </p:cNvPr>
          <p:cNvSpPr/>
          <p:nvPr/>
        </p:nvSpPr>
        <p:spPr>
          <a:xfrm>
            <a:off x="4998982" y="3442136"/>
            <a:ext cx="3293796" cy="846085"/>
          </a:xfrm>
          <a:prstGeom prst="roundRect">
            <a:avLst/>
          </a:prstGeom>
          <a:solidFill>
            <a:srgbClr val="FFF8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9">
            <a:extLst>
              <a:ext uri="{FF2B5EF4-FFF2-40B4-BE49-F238E27FC236}">
                <a16:creationId xmlns:a16="http://schemas.microsoft.com/office/drawing/2014/main" id="{FC73F764-4C8D-0ACF-330C-C6CDAF286463}"/>
              </a:ext>
            </a:extLst>
          </p:cNvPr>
          <p:cNvSpPr/>
          <p:nvPr/>
        </p:nvSpPr>
        <p:spPr>
          <a:xfrm>
            <a:off x="4998982" y="3632160"/>
            <a:ext cx="21844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8A6D00"/>
                </a:solidFill>
              </a:rPr>
              <a:t>2024 ESC: CHA₂DS₂-VA</a:t>
            </a:r>
            <a:endParaRPr lang="en-US" sz="1200" dirty="0"/>
          </a:p>
        </p:txBody>
      </p:sp>
      <p:sp>
        <p:nvSpPr>
          <p:cNvPr id="17" name="Text 10">
            <a:extLst>
              <a:ext uri="{FF2B5EF4-FFF2-40B4-BE49-F238E27FC236}">
                <a16:creationId xmlns:a16="http://schemas.microsoft.com/office/drawing/2014/main" id="{D2EB3D1F-D0D2-0DB2-2EE0-B9F321E3DB09}"/>
              </a:ext>
            </a:extLst>
          </p:cNvPr>
          <p:cNvSpPr/>
          <p:nvPr/>
        </p:nvSpPr>
        <p:spPr>
          <a:xfrm>
            <a:off x="4998982" y="3827127"/>
            <a:ext cx="3293796" cy="40328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333333"/>
                </a:solidFill>
              </a:rPr>
              <a:t>Female sex is modifier (not independent risk factor)</a:t>
            </a:r>
            <a:endParaRPr lang="en-US" sz="1100" dirty="0"/>
          </a:p>
        </p:txBody>
      </p:sp>
      <p:sp>
        <p:nvSpPr>
          <p:cNvPr id="20" name="Footer Placeholder 3">
            <a:extLst>
              <a:ext uri="{FF2B5EF4-FFF2-40B4-BE49-F238E27FC236}">
                <a16:creationId xmlns:a16="http://schemas.microsoft.com/office/drawing/2014/main" id="{637676F7-D944-A1A7-C812-EF5BE55C552E}"/>
              </a:ext>
            </a:extLst>
          </p:cNvPr>
          <p:cNvSpPr txBox="1">
            <a:spLocks/>
          </p:cNvSpPr>
          <p:nvPr/>
        </p:nvSpPr>
        <p:spPr>
          <a:xfrm>
            <a:off x="4998982" y="4379052"/>
            <a:ext cx="3046423" cy="6108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>
                <a:solidFill>
                  <a:schemeClr val="tx1"/>
                </a:solidFill>
              </a:rPr>
              <a:t>Circulation. 2012 May 15;125(19):2298-307. </a:t>
            </a:r>
            <a:endParaRPr lang="en-US" sz="700" dirty="0">
              <a:solidFill>
                <a:schemeClr val="tx1"/>
              </a:solidFill>
              <a:highlight>
                <a:srgbClr val="FFFFFF"/>
              </a:highlight>
            </a:endParaRPr>
          </a:p>
          <a:p>
            <a:r>
              <a:rPr lang="en-US" sz="700" dirty="0">
                <a:solidFill>
                  <a:schemeClr val="tx1"/>
                </a:solidFill>
              </a:rPr>
              <a:t>Lancet Reg Health Eur. 2024 Jun 10;43:100967.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D7772AF-24AC-ADFF-16CB-1BA1B3B92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661" y="777240"/>
            <a:ext cx="5064117" cy="242325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5760" y="182880"/>
            <a:ext cx="84124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1E3A5F"/>
                </a:solidFill>
              </a:rPr>
              <a:t>Bleeding Risk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365760" y="804243"/>
            <a:ext cx="3840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8A2D2D"/>
                </a:solidFill>
              </a:rPr>
              <a:t>HAS-BLED Score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365760" y="1132955"/>
            <a:ext cx="3069590" cy="2099979"/>
          </a:xfrm>
          <a:prstGeom prst="roundRect">
            <a:avLst/>
          </a:prstGeom>
          <a:solidFill>
            <a:srgbClr val="FFF4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4663440" y="777240"/>
            <a:ext cx="3840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502920" y="1297118"/>
            <a:ext cx="2842523" cy="177165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1100" dirty="0">
                <a:solidFill>
                  <a:srgbClr val="333333"/>
                </a:solidFill>
              </a:rPr>
              <a:t>Score ≥3 = High hemorrhage risk</a:t>
            </a:r>
          </a:p>
          <a:p>
            <a:pPr marL="0" indent="0">
              <a:buNone/>
            </a:pPr>
            <a:endParaRPr lang="en-US" sz="1100" dirty="0">
              <a:solidFill>
                <a:srgbClr val="333333"/>
              </a:solidFill>
            </a:endParaRPr>
          </a:p>
          <a:p>
            <a:pPr marL="0" indent="0">
              <a:buNone/>
            </a:pPr>
            <a:r>
              <a:rPr lang="en-US" sz="1100" dirty="0">
                <a:solidFill>
                  <a:srgbClr val="333333"/>
                </a:solidFill>
              </a:rPr>
              <a:t>C-index ~0.6</a:t>
            </a:r>
          </a:p>
          <a:p>
            <a:pPr marL="0" indent="0">
              <a:buNone/>
            </a:pPr>
            <a:endParaRPr lang="en-US" sz="1100" dirty="0">
              <a:solidFill>
                <a:srgbClr val="333333"/>
              </a:solidFill>
            </a:endParaRPr>
          </a:p>
          <a:p>
            <a:pPr marL="0" indent="0">
              <a:buNone/>
            </a:pPr>
            <a:r>
              <a:rPr lang="en-US" sz="1100" dirty="0">
                <a:solidFill>
                  <a:srgbClr val="333333"/>
                </a:solidFill>
              </a:rPr>
              <a:t>High hemorrhage risk ≠ "Don't </a:t>
            </a:r>
            <a:r>
              <a:rPr lang="en-US" sz="1100" dirty="0" err="1">
                <a:solidFill>
                  <a:srgbClr val="333333"/>
                </a:solidFill>
              </a:rPr>
              <a:t>anticoagulate</a:t>
            </a:r>
            <a:r>
              <a:rPr lang="en-US" sz="1100" dirty="0">
                <a:solidFill>
                  <a:srgbClr val="333333"/>
                </a:solidFill>
              </a:rPr>
              <a:t>"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333333"/>
                </a:solidFill>
              </a:rPr>
              <a:t>• Identify &amp; address modifiable risk factors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333333"/>
                </a:solidFill>
              </a:rPr>
              <a:t>• Guide monitoring intensity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333333"/>
                </a:solidFill>
              </a:rPr>
              <a:t>Often hemorrhage risk &lt; stroke risk</a:t>
            </a:r>
          </a:p>
          <a:p>
            <a:pPr marL="0" indent="0">
              <a:buNone/>
            </a:pPr>
            <a:endParaRPr lang="en-US" sz="1100" dirty="0">
              <a:solidFill>
                <a:srgbClr val="333333"/>
              </a:solidFill>
            </a:endParaRPr>
          </a:p>
          <a:p>
            <a:pPr marL="0" indent="0">
              <a:buNone/>
            </a:pPr>
            <a:r>
              <a:rPr lang="en-US" sz="1100" dirty="0">
                <a:solidFill>
                  <a:srgbClr val="333333"/>
                </a:solidFill>
              </a:rPr>
              <a:t>* Developed in warfarin treatment era</a:t>
            </a:r>
            <a:endParaRPr lang="en-US" sz="1100" dirty="0"/>
          </a:p>
        </p:txBody>
      </p:sp>
      <p:pic>
        <p:nvPicPr>
          <p:cNvPr id="12" name="Picture 2" descr="HAS-BLED Score – Peripheral Brain">
            <a:extLst>
              <a:ext uri="{FF2B5EF4-FFF2-40B4-BE49-F238E27FC236}">
                <a16:creationId xmlns:a16="http://schemas.microsoft.com/office/drawing/2014/main" id="{C610237F-8741-38BB-9593-7D31CB23F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08" y="3345847"/>
            <a:ext cx="2359047" cy="161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F8010C-5810-F91C-A700-A628DC288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5240" y="640080"/>
            <a:ext cx="4678680" cy="36404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4FCE7D6-46FF-858A-CBE9-8FF2A9AC52A1}"/>
              </a:ext>
            </a:extLst>
          </p:cNvPr>
          <p:cNvSpPr txBox="1"/>
          <p:nvPr/>
        </p:nvSpPr>
        <p:spPr>
          <a:xfrm>
            <a:off x="5179257" y="4437400"/>
            <a:ext cx="19706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 dirty="0">
                <a:effectLst/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Am J Med. 2020 Oct;133(10):1195-1202.e2.</a:t>
            </a:r>
          </a:p>
          <a:p>
            <a:r>
              <a:rPr lang="en-US" sz="700" dirty="0">
                <a:latin typeface="Calibri" panose="020F0502020204030204" pitchFamily="34" charset="0"/>
                <a:cs typeface="Calibri" panose="020F0502020204030204" pitchFamily="34" charset="0"/>
              </a:rPr>
              <a:t>Lancet Reg Health Eur. 2024 Feb 1;37:100797. </a:t>
            </a:r>
            <a:endParaRPr lang="en-US" sz="700" b="0" i="0" dirty="0"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700" dirty="0">
                <a:latin typeface="Calibri" panose="020F0502020204030204" pitchFamily="34" charset="0"/>
                <a:cs typeface="Calibri" panose="020F0502020204030204" pitchFamily="34" charset="0"/>
              </a:rPr>
              <a:t>Chest. 2010 Nov;138(5):1093-1100.</a:t>
            </a:r>
          </a:p>
          <a:p>
            <a:r>
              <a:rPr lang="en-US" sz="700" dirty="0" err="1">
                <a:latin typeface="Calibri" panose="020F0502020204030204" pitchFamily="34" charset="0"/>
                <a:cs typeface="Calibri" panose="020F0502020204030204" pitchFamily="34" charset="0"/>
              </a:rPr>
              <a:t>Eur</a:t>
            </a:r>
            <a:r>
              <a:rPr lang="en-US" sz="700" dirty="0">
                <a:latin typeface="Calibri" panose="020F0502020204030204" pitchFamily="34" charset="0"/>
                <a:cs typeface="Calibri" panose="020F0502020204030204" pitchFamily="34" charset="0"/>
              </a:rPr>
              <a:t> Heart J. 2012 Jun;33(12):1500-1510.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0EACB-B6EC-80DE-F2EF-4FF842174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9758024-A339-9F2E-78C4-EE0144D4EC1F}"/>
              </a:ext>
            </a:extLst>
          </p:cNvPr>
          <p:cNvSpPr/>
          <p:nvPr/>
        </p:nvSpPr>
        <p:spPr>
          <a:xfrm>
            <a:off x="365760" y="182880"/>
            <a:ext cx="84124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1E3A5F"/>
                </a:solidFill>
              </a:rPr>
              <a:t>Risk is Dynamic</a:t>
            </a:r>
            <a:endParaRPr lang="en-US" sz="28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FEE37993-B955-E36A-D83D-CE3B8EE47336}"/>
              </a:ext>
            </a:extLst>
          </p:cNvPr>
          <p:cNvSpPr/>
          <p:nvPr/>
        </p:nvSpPr>
        <p:spPr>
          <a:xfrm>
            <a:off x="4663440" y="777240"/>
            <a:ext cx="3840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21761C-FD4D-8FAE-1A89-293D8FA25BB0}"/>
              </a:ext>
            </a:extLst>
          </p:cNvPr>
          <p:cNvSpPr txBox="1"/>
          <p:nvPr/>
        </p:nvSpPr>
        <p:spPr>
          <a:xfrm>
            <a:off x="6319082" y="4556504"/>
            <a:ext cx="197064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cs typeface="Calibri" panose="020F0502020204030204" pitchFamily="34" charset="0"/>
              </a:rPr>
              <a:t>J Am Coll </a:t>
            </a:r>
            <a:r>
              <a:rPr lang="en-US" sz="700" dirty="0" err="1">
                <a:cs typeface="Calibri" panose="020F0502020204030204" pitchFamily="34" charset="0"/>
              </a:rPr>
              <a:t>Cardiol</a:t>
            </a:r>
            <a:r>
              <a:rPr lang="en-US" sz="700" dirty="0">
                <a:cs typeface="Calibri" panose="020F0502020204030204" pitchFamily="34" charset="0"/>
              </a:rPr>
              <a:t>. 2018;71(2):122-132.</a:t>
            </a:r>
          </a:p>
          <a:p>
            <a:r>
              <a:rPr lang="en-US" sz="700" dirty="0" err="1"/>
              <a:t>Thromb</a:t>
            </a:r>
            <a:r>
              <a:rPr lang="en-US" sz="700" dirty="0"/>
              <a:t> </a:t>
            </a:r>
            <a:r>
              <a:rPr lang="en-US" sz="700" dirty="0" err="1"/>
              <a:t>Haemost</a:t>
            </a:r>
            <a:r>
              <a:rPr lang="en-US" sz="700" dirty="0"/>
              <a:t>. 2018 Jul;118(7):1296-1304.</a:t>
            </a:r>
          </a:p>
          <a:p>
            <a:r>
              <a:rPr lang="en-US" sz="700" dirty="0" err="1"/>
              <a:t>Eur</a:t>
            </a:r>
            <a:r>
              <a:rPr lang="en-US" sz="700" dirty="0"/>
              <a:t> Heart J. 2024 May 27;45(20):1819-1827.</a:t>
            </a:r>
            <a:endParaRPr lang="en-US" sz="700" b="0" i="0" dirty="0">
              <a:effectLst/>
              <a:highlight>
                <a:srgbClr val="FFFFFF"/>
              </a:highlight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8E05CB-C0E8-9113-619D-8D77C1D258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-1" r="63" b="1253"/>
          <a:stretch/>
        </p:blipFill>
        <p:spPr>
          <a:xfrm>
            <a:off x="365760" y="747526"/>
            <a:ext cx="5126990" cy="3899356"/>
          </a:xfrm>
          <a:prstGeom prst="rect">
            <a:avLst/>
          </a:prstGeom>
        </p:spPr>
      </p:pic>
      <p:sp>
        <p:nvSpPr>
          <p:cNvPr id="5" name="Shape 3">
            <a:extLst>
              <a:ext uri="{FF2B5EF4-FFF2-40B4-BE49-F238E27FC236}">
                <a16:creationId xmlns:a16="http://schemas.microsoft.com/office/drawing/2014/main" id="{069CA681-317F-16F2-94AD-10072ED8993D}"/>
              </a:ext>
            </a:extLst>
          </p:cNvPr>
          <p:cNvSpPr/>
          <p:nvPr/>
        </p:nvSpPr>
        <p:spPr>
          <a:xfrm>
            <a:off x="5996940" y="777240"/>
            <a:ext cx="2614930" cy="1214072"/>
          </a:xfrm>
          <a:prstGeom prst="roundRect">
            <a:avLst/>
          </a:prstGeom>
          <a:solidFill>
            <a:srgbClr val="E8F4E8"/>
          </a:solidFill>
          <a:ln/>
        </p:spPr>
        <p:txBody>
          <a:bodyPr/>
          <a:lstStyle/>
          <a:p>
            <a:r>
              <a:rPr lang="en-US" sz="1200" dirty="0"/>
              <a:t>Multimorbidity </a:t>
            </a:r>
            <a:r>
              <a:rPr lang="en-US" sz="1200" dirty="0">
                <a:sym typeface="Wingdings" pitchFamily="2" charset="2"/>
              </a:rPr>
              <a:t> </a:t>
            </a:r>
            <a:r>
              <a:rPr lang="en-US" sz="1200" dirty="0" err="1">
                <a:sym typeface="Wingdings" pitchFamily="2" charset="2"/>
              </a:rPr>
              <a:t>Δ</a:t>
            </a:r>
            <a:r>
              <a:rPr lang="en-US" sz="1200" dirty="0">
                <a:sym typeface="Wingdings" pitchFamily="2" charset="2"/>
              </a:rPr>
              <a:t> net clinical benefit of treatment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itchFamily="2" charset="2"/>
              </a:rPr>
              <a:t>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ym typeface="Wingdings" pitchFamily="2" charset="2"/>
              </a:rPr>
              <a:t>Accumulation risk factors for stroke &amp; hemorrhage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ym typeface="Wingdings" pitchFamily="2" charset="2"/>
            </a:endParaRPr>
          </a:p>
          <a:p>
            <a:endParaRPr lang="en-US" sz="1200" dirty="0">
              <a:sym typeface="Wingdings" pitchFamily="2" charset="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1E8E6E-6E90-8AAD-C7E4-A0A7EB63E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948" y="2186905"/>
            <a:ext cx="3179922" cy="226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117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36576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8A6D00"/>
                </a:solidFill>
              </a:rPr>
              <a:t>💬 Discussion Question</a:t>
            </a:r>
            <a:endParaRPr lang="en-US" sz="3200" dirty="0"/>
          </a:p>
        </p:txBody>
      </p:sp>
      <p:sp>
        <p:nvSpPr>
          <p:cNvPr id="6" name="Text 4"/>
          <p:cNvSpPr/>
          <p:nvPr/>
        </p:nvSpPr>
        <p:spPr>
          <a:xfrm>
            <a:off x="6134100" y="1931670"/>
            <a:ext cx="32918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6134100" y="1981200"/>
            <a:ext cx="2286000" cy="123063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1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209DF2-B2BB-6B98-9F4C-94F8CC668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50" y="1570990"/>
            <a:ext cx="5064117" cy="2423259"/>
          </a:xfrm>
          <a:prstGeom prst="rect">
            <a:avLst/>
          </a:prstGeom>
        </p:spPr>
      </p:pic>
      <p:sp>
        <p:nvSpPr>
          <p:cNvPr id="13" name="Shape 3">
            <a:extLst>
              <a:ext uri="{FF2B5EF4-FFF2-40B4-BE49-F238E27FC236}">
                <a16:creationId xmlns:a16="http://schemas.microsoft.com/office/drawing/2014/main" id="{1A613F04-D087-E3D0-1CA2-C1C240EBC11A}"/>
              </a:ext>
            </a:extLst>
          </p:cNvPr>
          <p:cNvSpPr/>
          <p:nvPr/>
        </p:nvSpPr>
        <p:spPr>
          <a:xfrm>
            <a:off x="5963920" y="1570990"/>
            <a:ext cx="2614930" cy="1005841"/>
          </a:xfrm>
          <a:prstGeom prst="roundRect">
            <a:avLst/>
          </a:prstGeom>
          <a:solidFill>
            <a:srgbClr val="E8F4E8"/>
          </a:solidFill>
          <a:ln/>
        </p:spPr>
        <p:txBody>
          <a:bodyPr/>
          <a:lstStyle/>
          <a:p>
            <a:r>
              <a:rPr lang="en-US" sz="1200" dirty="0" err="1">
                <a:sym typeface="Wingdings" pitchFamily="2" charset="2"/>
              </a:rPr>
              <a:t>FinACAF</a:t>
            </a:r>
            <a:r>
              <a:rPr lang="en-US" sz="1200" dirty="0">
                <a:sym typeface="Wingdings" pitchFamily="2" charset="2"/>
              </a:rPr>
              <a:t> 2024 cohort shows higher stroke rates at each score compared to Friberg 2012 - what factors contribute to temporal shift? </a:t>
            </a:r>
          </a:p>
        </p:txBody>
      </p:sp>
      <p:sp>
        <p:nvSpPr>
          <p:cNvPr id="14" name="Shape 3">
            <a:extLst>
              <a:ext uri="{FF2B5EF4-FFF2-40B4-BE49-F238E27FC236}">
                <a16:creationId xmlns:a16="http://schemas.microsoft.com/office/drawing/2014/main" id="{A8DCF801-4D06-C637-5B1F-84557BEB9FAB}"/>
              </a:ext>
            </a:extLst>
          </p:cNvPr>
          <p:cNvSpPr/>
          <p:nvPr/>
        </p:nvSpPr>
        <p:spPr>
          <a:xfrm>
            <a:off x="5963920" y="2851150"/>
            <a:ext cx="2614930" cy="1148081"/>
          </a:xfrm>
          <a:prstGeom prst="roundRect">
            <a:avLst/>
          </a:prstGeom>
          <a:solidFill>
            <a:srgbClr val="E8F4E8"/>
          </a:solidFill>
          <a:ln/>
        </p:spPr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sym typeface="Wingdings" pitchFamily="2" charset="2"/>
              </a:rPr>
              <a:t>Competing risks from AC uptake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ym typeface="Wingdings" pitchFamily="2" charset="2"/>
              </a:rPr>
              <a:t>Survivor bias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ym typeface="Wingdings" pitchFamily="2" charset="2"/>
              </a:rPr>
              <a:t>AF detection changes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ym typeface="Wingdings" pitchFamily="2" charset="2"/>
              </a:rPr>
              <a:t>Comorbidity burden shift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ym typeface="Wingdings" pitchFamily="2" charset="2"/>
              </a:rPr>
              <a:t>Methodological differences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C775CB-27C6-5467-3F69-3E65711D0F2F}"/>
              </a:ext>
            </a:extLst>
          </p:cNvPr>
          <p:cNvSpPr txBox="1"/>
          <p:nvPr/>
        </p:nvSpPr>
        <p:spPr>
          <a:xfrm>
            <a:off x="2063587" y="4577685"/>
            <a:ext cx="209264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chemeClr val="tx1"/>
                </a:solidFill>
              </a:rPr>
              <a:t>Lancet Reg Health Eur. 2024 Jun 10;43:100967.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5760" y="182880"/>
            <a:ext cx="84124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1E3A5F"/>
                </a:solidFill>
              </a:rPr>
              <a:t>Anticoagulation</a:t>
            </a:r>
            <a:endParaRPr lang="en-US" sz="2800" dirty="0"/>
          </a:p>
        </p:txBody>
      </p:sp>
      <p:sp>
        <p:nvSpPr>
          <p:cNvPr id="3" name="Shape 1"/>
          <p:cNvSpPr/>
          <p:nvPr/>
        </p:nvSpPr>
        <p:spPr>
          <a:xfrm>
            <a:off x="2700020" y="955335"/>
            <a:ext cx="1446530" cy="320040"/>
          </a:xfrm>
          <a:prstGeom prst="roundRect">
            <a:avLst/>
          </a:prstGeom>
          <a:solidFill>
            <a:srgbClr val="E8F4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648466" y="955335"/>
            <a:ext cx="5855453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2D5A2D"/>
                </a:solidFill>
              </a:rPr>
              <a:t>DOACs vs. Warfarin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365760" y="1357630"/>
            <a:ext cx="2148840" cy="285877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DOACs &gt; warfarin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Among DOACs </a:t>
            </a:r>
            <a:r>
              <a:rPr lang="en-US" sz="1400" dirty="0">
                <a:sym typeface="Wingdings" pitchFamily="2" charset="2"/>
              </a:rPr>
              <a:t> </a:t>
            </a:r>
            <a:r>
              <a:rPr lang="en-US" sz="1400" dirty="0"/>
              <a:t>no direct comparative trials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Apixaban preferred (↓ hemorrhage risk)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Warfarin </a:t>
            </a:r>
            <a:r>
              <a:rPr lang="en-US" sz="1400" dirty="0">
                <a:sym typeface="Wingdings" pitchFamily="2" charset="2"/>
              </a:rPr>
              <a:t></a:t>
            </a:r>
            <a:r>
              <a:rPr lang="en-US" sz="1400" dirty="0"/>
              <a:t> mechanical valves, mitral stenosis</a:t>
            </a:r>
          </a:p>
          <a:p>
            <a:r>
              <a:rPr lang="en-US" sz="1400" dirty="0"/>
              <a:t>  </a:t>
            </a:r>
          </a:p>
          <a:p>
            <a:r>
              <a:rPr lang="en-US" sz="1400" dirty="0"/>
              <a:t>* Aspirin alone NOT recommended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63F58A-A611-D1C1-8AA8-508C21A8F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466" y="1357630"/>
            <a:ext cx="6129773" cy="3148284"/>
          </a:xfrm>
          <a:prstGeom prst="rect">
            <a:avLst/>
          </a:prstGeom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1AB32C8-8C50-FE60-31D1-6E4BB4561A55}"/>
              </a:ext>
            </a:extLst>
          </p:cNvPr>
          <p:cNvSpPr txBox="1">
            <a:spLocks/>
          </p:cNvSpPr>
          <p:nvPr/>
        </p:nvSpPr>
        <p:spPr>
          <a:xfrm>
            <a:off x="3705224" y="4716145"/>
            <a:ext cx="1870075" cy="365125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>
                <a:solidFill>
                  <a:srgbClr val="212121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Circulation. 2022 Jan 25;145(4):242-255.</a:t>
            </a:r>
          </a:p>
          <a:p>
            <a:r>
              <a:rPr lang="en-US" sz="700" dirty="0" err="1">
                <a:solidFill>
                  <a:srgbClr val="212121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Eur</a:t>
            </a:r>
            <a:r>
              <a:rPr lang="en-US" sz="700" dirty="0">
                <a:solidFill>
                  <a:srgbClr val="212121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J Epidemiol. 2021 Aug;36(8):793-812.</a:t>
            </a:r>
            <a:endParaRPr lang="en-US" sz="7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3145</TotalTime>
  <Words>1072</Words>
  <Application>Microsoft Macintosh PowerPoint</Application>
  <PresentationFormat>On-screen Show (16:9)</PresentationFormat>
  <Paragraphs>175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Aptos</vt:lpstr>
      <vt:lpstr>Aptos Display</vt:lpstr>
      <vt:lpstr>Arial</vt:lpstr>
      <vt:lpstr>BlinkMacSystemFont</vt:lpstr>
      <vt:lpstr>Calibri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AF &amp; Stroke Prevention: Risk Stratification &amp; Knowledge Gaps</dc:title>
  <dc:subject>PptxGenJS Presentation</dc:subject>
  <dc:creator>Graduate Course in Cardiovascular Epidemiology</dc:creator>
  <cp:lastModifiedBy>rizwan kalani</cp:lastModifiedBy>
  <cp:revision>13</cp:revision>
  <dcterms:created xsi:type="dcterms:W3CDTF">2026-01-25T03:44:26Z</dcterms:created>
  <dcterms:modified xsi:type="dcterms:W3CDTF">2026-01-27T08:15:20Z</dcterms:modified>
</cp:coreProperties>
</file>